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72" autoAdjust="0"/>
    <p:restoredTop sz="94660"/>
  </p:normalViewPr>
  <p:slideViewPr>
    <p:cSldViewPr>
      <p:cViewPr varScale="1">
        <p:scale>
          <a:sx n="87" d="100"/>
          <a:sy n="87" d="100"/>
        </p:scale>
        <p:origin x="-10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5BEDB-B7F6-4650-9101-5C9568BB57B4}" type="datetimeFigureOut">
              <a:rPr lang="is-IS" smtClean="0"/>
              <a:t>11.10.2012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296C7-EE41-41EF-AADE-582C2E0958D2}" type="slidenum">
              <a:rPr lang="is-IS" smtClean="0"/>
              <a:t>‹#›</a:t>
            </a:fld>
            <a:endParaRPr lang="is-I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5BEDB-B7F6-4650-9101-5C9568BB57B4}" type="datetimeFigureOut">
              <a:rPr lang="is-IS" smtClean="0"/>
              <a:t>11.10.2012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296C7-EE41-41EF-AADE-582C2E0958D2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5BEDB-B7F6-4650-9101-5C9568BB57B4}" type="datetimeFigureOut">
              <a:rPr lang="is-IS" smtClean="0"/>
              <a:t>11.10.2012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296C7-EE41-41EF-AADE-582C2E0958D2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5BEDB-B7F6-4650-9101-5C9568BB57B4}" type="datetimeFigureOut">
              <a:rPr lang="is-IS" smtClean="0"/>
              <a:t>11.10.2012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296C7-EE41-41EF-AADE-582C2E0958D2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5BEDB-B7F6-4650-9101-5C9568BB57B4}" type="datetimeFigureOut">
              <a:rPr lang="is-IS" smtClean="0"/>
              <a:t>11.10.2012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296C7-EE41-41EF-AADE-582C2E0958D2}" type="slidenum">
              <a:rPr lang="is-IS" smtClean="0"/>
              <a:t>‹#›</a:t>
            </a:fld>
            <a:endParaRPr lang="is-I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5BEDB-B7F6-4650-9101-5C9568BB57B4}" type="datetimeFigureOut">
              <a:rPr lang="is-IS" smtClean="0"/>
              <a:t>11.10.2012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296C7-EE41-41EF-AADE-582C2E0958D2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5BEDB-B7F6-4650-9101-5C9568BB57B4}" type="datetimeFigureOut">
              <a:rPr lang="is-IS" smtClean="0"/>
              <a:t>11.10.2012</a:t>
            </a:fld>
            <a:endParaRPr lang="is-I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296C7-EE41-41EF-AADE-582C2E0958D2}" type="slidenum">
              <a:rPr lang="is-IS" smtClean="0"/>
              <a:t>‹#›</a:t>
            </a:fld>
            <a:endParaRPr lang="is-I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5BEDB-B7F6-4650-9101-5C9568BB57B4}" type="datetimeFigureOut">
              <a:rPr lang="is-IS" smtClean="0"/>
              <a:t>11.10.2012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296C7-EE41-41EF-AADE-582C2E0958D2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5BEDB-B7F6-4650-9101-5C9568BB57B4}" type="datetimeFigureOut">
              <a:rPr lang="is-IS" smtClean="0"/>
              <a:t>11.10.2012</a:t>
            </a:fld>
            <a:endParaRPr lang="is-I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296C7-EE41-41EF-AADE-582C2E0958D2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5BEDB-B7F6-4650-9101-5C9568BB57B4}" type="datetimeFigureOut">
              <a:rPr lang="is-IS" smtClean="0"/>
              <a:t>11.10.2012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296C7-EE41-41EF-AADE-582C2E0958D2}" type="slidenum">
              <a:rPr lang="is-IS" smtClean="0"/>
              <a:t>‹#›</a:t>
            </a:fld>
            <a:endParaRPr lang="is-I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5BEDB-B7F6-4650-9101-5C9568BB57B4}" type="datetimeFigureOut">
              <a:rPr lang="is-IS" smtClean="0"/>
              <a:t>11.10.2012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296C7-EE41-41EF-AADE-582C2E0958D2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875BEDB-B7F6-4650-9101-5C9568BB57B4}" type="datetimeFigureOut">
              <a:rPr lang="is-IS" smtClean="0"/>
              <a:t>11.10.2012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FA296C7-EE41-41EF-AADE-582C2E0958D2}" type="slidenum">
              <a:rPr lang="is-IS" smtClean="0"/>
              <a:t>‹#›</a:t>
            </a:fld>
            <a:endParaRPr lang="is-I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s-IS" dirty="0" smtClean="0"/>
              <a:t>Prófundirbúningur og próftaka</a:t>
            </a:r>
            <a:endParaRPr lang="is-I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is-IS" dirty="0" smtClean="0"/>
          </a:p>
          <a:p>
            <a:r>
              <a:rPr lang="is-IS" dirty="0" smtClean="0"/>
              <a:t>Nesskóli Neskaupstað</a:t>
            </a:r>
          </a:p>
          <a:p>
            <a:endParaRPr lang="is-IS" dirty="0"/>
          </a:p>
          <a:p>
            <a:r>
              <a:rPr lang="is-IS" dirty="0" smtClean="0"/>
              <a:t>Brynja Garðarsdóttir</a:t>
            </a:r>
          </a:p>
          <a:p>
            <a:r>
              <a:rPr lang="is-IS" dirty="0" smtClean="0"/>
              <a:t>Náms og  starfsráðgjafi</a:t>
            </a: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1935366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Skipulagning og námstækni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>
              <a:lnSpc>
                <a:spcPct val="150000"/>
              </a:lnSpc>
              <a:buFont typeface="Wingdings"/>
              <a:buChar char=""/>
              <a:defRPr/>
            </a:pPr>
            <a:r>
              <a:rPr lang="is-IS" dirty="0"/>
              <a:t>Nýta tímann vel – gera tímaáætlanir</a:t>
            </a:r>
          </a:p>
          <a:p>
            <a:pPr marL="640080" lvl="1" indent="-274320">
              <a:lnSpc>
                <a:spcPct val="110000"/>
              </a:lnSpc>
              <a:buFont typeface="Wingdings 2"/>
              <a:buChar char=""/>
              <a:defRPr/>
            </a:pPr>
            <a:r>
              <a:rPr lang="is-IS" dirty="0"/>
              <a:t>ekki frumlesa efnið rétt fyrir próf</a:t>
            </a:r>
            <a:r>
              <a:rPr lang="is-IS" dirty="0">
                <a:sym typeface="Wingdings" pitchFamily="2" charset="2"/>
              </a:rPr>
              <a:t></a:t>
            </a:r>
          </a:p>
          <a:p>
            <a:pPr marL="640080" lvl="1" indent="-274320">
              <a:lnSpc>
                <a:spcPct val="110000"/>
              </a:lnSpc>
              <a:buFont typeface="Wingdings 2"/>
              <a:buChar char=""/>
              <a:defRPr/>
            </a:pPr>
            <a:r>
              <a:rPr lang="is-IS" dirty="0">
                <a:sym typeface="Wingdings" pitchFamily="2" charset="2"/>
              </a:rPr>
              <a:t>lesa námsefnið jafn og þétt allan veturinn</a:t>
            </a:r>
          </a:p>
          <a:p>
            <a:pPr marL="274320" indent="-274320">
              <a:lnSpc>
                <a:spcPct val="160000"/>
              </a:lnSpc>
              <a:buFont typeface="Wingdings"/>
              <a:buChar char=""/>
              <a:defRPr/>
            </a:pPr>
            <a:r>
              <a:rPr lang="is-IS" dirty="0">
                <a:sym typeface="Wingdings" pitchFamily="2" charset="2"/>
              </a:rPr>
              <a:t>Forgangsraða verkefnum</a:t>
            </a:r>
          </a:p>
          <a:p>
            <a:pPr marL="274320" indent="-274320">
              <a:lnSpc>
                <a:spcPct val="150000"/>
              </a:lnSpc>
              <a:buFont typeface="Wingdings"/>
              <a:buChar char=""/>
              <a:defRPr/>
            </a:pPr>
            <a:r>
              <a:rPr lang="is-IS" dirty="0">
                <a:sym typeface="Wingdings" pitchFamily="2" charset="2"/>
              </a:rPr>
              <a:t>Regluleg upprifjun – því oftar sem þið rjfið efnið upp, því meiri líkur á námsárangri</a:t>
            </a:r>
          </a:p>
          <a:p>
            <a:pPr marL="274320" indent="-274320">
              <a:lnSpc>
                <a:spcPct val="150000"/>
              </a:lnSpc>
              <a:buFont typeface="Wingdings"/>
              <a:buChar char=""/>
              <a:defRPr/>
            </a:pPr>
            <a:r>
              <a:rPr lang="is-IS" dirty="0">
                <a:sym typeface="Wingdings" pitchFamily="2" charset="2"/>
              </a:rPr>
              <a:t>Nota minnisaðferðir</a:t>
            </a:r>
          </a:p>
          <a:p>
            <a:pPr marL="274320" indent="-274320">
              <a:lnSpc>
                <a:spcPct val="150000"/>
              </a:lnSpc>
              <a:buFont typeface="Wingdings"/>
              <a:buChar char=""/>
              <a:defRPr/>
            </a:pPr>
            <a:r>
              <a:rPr lang="is-IS" dirty="0">
                <a:sym typeface="Wingdings" pitchFamily="2" charset="2"/>
              </a:rPr>
              <a:t>Gæta að  lengd á vinnulotum</a:t>
            </a:r>
          </a:p>
          <a:p>
            <a:pPr marL="274320" indent="-274320">
              <a:lnSpc>
                <a:spcPct val="150000"/>
              </a:lnSpc>
              <a:buFont typeface="Wingdings"/>
              <a:buChar char=""/>
              <a:defRPr/>
            </a:pPr>
            <a:r>
              <a:rPr lang="is-IS" dirty="0">
                <a:sym typeface="Wingdings" pitchFamily="2" charset="2"/>
              </a:rPr>
              <a:t>Heppilegt námsumhverfi</a:t>
            </a:r>
          </a:p>
          <a:p>
            <a:pPr marL="274320" indent="-274320">
              <a:buFont typeface="Wingdings"/>
              <a:buChar char=""/>
              <a:defRPr/>
            </a:pPr>
            <a:endParaRPr lang="is-IS" dirty="0">
              <a:sym typeface="Wingdings" pitchFamily="2" charset="2"/>
            </a:endParaRPr>
          </a:p>
          <a:p>
            <a:pPr marL="274320" indent="-274320">
              <a:buFont typeface="Wingdings"/>
              <a:buChar char=""/>
              <a:defRPr/>
            </a:pPr>
            <a:endParaRPr lang="en-US" dirty="0"/>
          </a:p>
          <a:p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4285552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dirty="0" smtClean="0"/>
              <a:t>4 vikur í próf – hvar á ég að byrja?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is-IS" dirty="0" smtClean="0"/>
              <a:t>Forgangsraðaðu verkefnum sem liggja fyrir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is-IS" dirty="0" smtClean="0"/>
              <a:t>Skipulegðu lesturinn út frá námsáætlun kennara - lestraráætlun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is-IS" dirty="0" smtClean="0"/>
              <a:t>Áætlaðu hversu mikinn tíma þú þarft til að undirbúa þig fyrir hvert fag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is-IS" dirty="0" smtClean="0"/>
              <a:t>Hvað telurðu þig þurfa að kunna fyrir próf í hverri námsgrein?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is-IS" dirty="0" smtClean="0"/>
              <a:t>Finndu til og flokkaðu þau gögn sem þú þarfnast við prófundirbúning, s.s. glærur frá kennara, glósur úr kennslustundum, verkefni og próf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is-IS" dirty="0" smtClean="0"/>
              <a:t>Ekki hika við að leita þér aðstoðar hjá kennara, bekkjarfélaga, fjölskyldu eða aukakennurum ef einhver atriði vefjast fyrir þér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is-I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is-I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is-I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33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dirty="0" smtClean="0"/>
              <a:t>Persónulegur undirbúningur fyrir próf</a:t>
            </a:r>
            <a:endParaRPr lang="en-US" dirty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eaLnBrk="1" hangingPunct="1"/>
            <a:r>
              <a:rPr lang="is-IS" smtClean="0"/>
              <a:t>Til þess að undirbúa ykkur sem best fyrir próf og forðast “óeðlilega” prófstreitu þurfið þið að  huga að:</a:t>
            </a:r>
          </a:p>
          <a:p>
            <a:pPr lvl="1" eaLnBrk="1" hangingPunct="1"/>
            <a:r>
              <a:rPr lang="is-IS" smtClean="0"/>
              <a:t>sjálfshvatningu</a:t>
            </a:r>
          </a:p>
          <a:p>
            <a:pPr lvl="1" eaLnBrk="1" hangingPunct="1"/>
            <a:r>
              <a:rPr lang="is-IS" smtClean="0"/>
              <a:t>hreyfingu</a:t>
            </a:r>
          </a:p>
          <a:p>
            <a:pPr lvl="1" eaLnBrk="1" hangingPunct="1"/>
            <a:r>
              <a:rPr lang="is-IS" smtClean="0"/>
              <a:t>hvíld og slökun</a:t>
            </a:r>
          </a:p>
          <a:p>
            <a:pPr lvl="1" eaLnBrk="1" hangingPunct="1"/>
            <a:r>
              <a:rPr lang="is-IS" smtClean="0"/>
              <a:t>mataræði</a:t>
            </a:r>
          </a:p>
          <a:p>
            <a:pPr lvl="1" eaLnBrk="1" hangingPunct="1"/>
            <a:r>
              <a:rPr lang="is-IS" smtClean="0"/>
              <a:t>reglusemi</a:t>
            </a:r>
          </a:p>
          <a:p>
            <a:pPr lvl="1" eaLnBrk="1" hangingPunct="1"/>
            <a:r>
              <a:rPr lang="is-IS" smtClean="0"/>
              <a:t>góðum nætursvefn</a:t>
            </a:r>
          </a:p>
          <a:p>
            <a:pPr lvl="1" eaLnBrk="1" hangingPunct="1"/>
            <a:r>
              <a:rPr lang="is-IS" smtClean="0"/>
              <a:t>góðum stað til að læra á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4539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dirty="0" smtClean="0"/>
              <a:t>Próftækni</a:t>
            </a:r>
            <a:endParaRPr lang="en-US" dirty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eaLnBrk="1" hangingPunct="1"/>
            <a:r>
              <a:rPr lang="is-IS" smtClean="0"/>
              <a:t>Mættu tímanlega í prófið</a:t>
            </a:r>
          </a:p>
          <a:p>
            <a:pPr eaLnBrk="1" hangingPunct="1">
              <a:buFont typeface="Wingdings" pitchFamily="2" charset="2"/>
              <a:buNone/>
            </a:pPr>
            <a:endParaRPr lang="is-IS" smtClean="0"/>
          </a:p>
          <a:p>
            <a:pPr eaLnBrk="1" hangingPunct="1"/>
            <a:r>
              <a:rPr lang="is-IS" smtClean="0"/>
              <a:t>Þegar þú kemur inn í prófstofu er gott að byrja á því að anda djúpt og reyna að róa hugann</a:t>
            </a:r>
          </a:p>
          <a:p>
            <a:pPr eaLnBrk="1" hangingPunct="1">
              <a:buFont typeface="Wingdings" pitchFamily="2" charset="2"/>
              <a:buNone/>
            </a:pPr>
            <a:endParaRPr lang="is-IS" smtClean="0"/>
          </a:p>
          <a:p>
            <a:pPr eaLnBrk="1" hangingPunct="1"/>
            <a:r>
              <a:rPr lang="is-IS" smtClean="0"/>
              <a:t>Skimaðu lauslega yfir allt prófið áður en þú byrjar – lestu fyrirmælin vel yfir</a:t>
            </a:r>
          </a:p>
          <a:p>
            <a:pPr eaLnBrk="1" hangingPunct="1">
              <a:buFont typeface="Wingdings" pitchFamily="2" charset="2"/>
              <a:buNone/>
            </a:pPr>
            <a:endParaRPr lang="is-IS" smtClean="0"/>
          </a:p>
          <a:p>
            <a:pPr eaLnBrk="1" hangingPunct="1"/>
            <a:r>
              <a:rPr lang="is-IS" smtClean="0"/>
              <a:t>Skráðu minnisatriði á rissblað, s.s. formúlur, lykilhugtök og annað sem er þér ofarlega í huga þegar þú sest niður</a:t>
            </a:r>
          </a:p>
          <a:p>
            <a:pPr eaLnBrk="1" hangingPunct="1"/>
            <a:endParaRPr lang="is-IS" smtClean="0"/>
          </a:p>
          <a:p>
            <a:pPr eaLnBrk="1" hangingPunct="1"/>
            <a:endParaRPr lang="is-IS" smtClean="0"/>
          </a:p>
          <a:p>
            <a:pPr eaLnBrk="1" hangingPunct="1"/>
            <a:endParaRPr lang="is-IS" smtClean="0"/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6491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dirty="0" smtClean="0"/>
              <a:t>Próftækni frh.</a:t>
            </a:r>
            <a:endParaRPr lang="en-US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eaLnBrk="1" hangingPunct="1"/>
            <a:r>
              <a:rPr lang="is-IS" smtClean="0"/>
              <a:t>Skipulagðu próftímann eftir vægi hverrar spurningu og fylgstu vel með tímanum</a:t>
            </a: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is-IS" smtClean="0"/>
          </a:p>
          <a:p>
            <a:pPr eaLnBrk="1" hangingPunct="1"/>
            <a:r>
              <a:rPr lang="is-IS" smtClean="0"/>
              <a:t>Ef þú getur ekki svarað spurningu, merktu við hana og snúðu þér að næstu spurningu</a:t>
            </a:r>
          </a:p>
          <a:p>
            <a:pPr eaLnBrk="1" hangingPunct="1"/>
            <a:endParaRPr lang="is-IS" smtClean="0"/>
          </a:p>
          <a:p>
            <a:pPr eaLnBrk="1" hangingPunct="1"/>
            <a:r>
              <a:rPr lang="is-IS" smtClean="0"/>
              <a:t>Einbeittu þér að prófinu og ekki eyða tímanum í að fylgjast með krökkunum í kringum þig eða hugsa hvað þú hefðir átt að gera betur eða öðruvísi</a:t>
            </a:r>
          </a:p>
          <a:p>
            <a:pPr eaLnBrk="1" hangingPunct="1"/>
            <a:endParaRPr lang="is-IS" smtClean="0"/>
          </a:p>
        </p:txBody>
      </p:sp>
    </p:spTree>
    <p:extLst>
      <p:ext uri="{BB962C8B-B14F-4D97-AF65-F5344CB8AC3E}">
        <p14:creationId xmlns:p14="http://schemas.microsoft.com/office/powerpoint/2010/main" val="238988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dirty="0" smtClean="0"/>
              <a:t>Hvernig á að </a:t>
            </a:r>
            <a:r>
              <a:rPr lang="is-IS" smtClean="0"/>
              <a:t>svara krossaspurningum?</a:t>
            </a:r>
            <a:endParaRPr lang="en-US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eaLnBrk="1" hangingPunct="1"/>
            <a:r>
              <a:rPr lang="is-IS" smtClean="0"/>
              <a:t>Lestu spurninguna vel og taktu eftir lykilorðum</a:t>
            </a:r>
          </a:p>
          <a:p>
            <a:pPr eaLnBrk="1" hangingPunct="1"/>
            <a:endParaRPr lang="is-IS" smtClean="0"/>
          </a:p>
          <a:p>
            <a:pPr eaLnBrk="1" hangingPunct="1"/>
            <a:r>
              <a:rPr lang="is-IS" smtClean="0"/>
              <a:t>Reyndu að svara spurningunni í hljóði án þess að líta á svarmöguleikana</a:t>
            </a:r>
          </a:p>
          <a:p>
            <a:pPr eaLnBrk="1" hangingPunct="1"/>
            <a:endParaRPr lang="is-IS" smtClean="0"/>
          </a:p>
          <a:p>
            <a:pPr eaLnBrk="1" hangingPunct="1"/>
            <a:r>
              <a:rPr lang="is-IS" smtClean="0"/>
              <a:t>Fyrsta hugboð um rétt svar er oft rétt – ekki breyta svari eftir á nema þú sért 100% viss um réttara svar</a:t>
            </a:r>
          </a:p>
          <a:p>
            <a:pPr eaLnBrk="1" hangingPunct="1"/>
            <a:endParaRPr lang="is-IS" smtClean="0"/>
          </a:p>
          <a:p>
            <a:pPr eaLnBrk="1" hangingPunct="1"/>
            <a:r>
              <a:rPr lang="is-IS" smtClean="0"/>
              <a:t>Ef þú getur ekki svarað spurningu merktu þá við hana og komdu aftur að henni síðar í prófinu – ekki festast í einni spurningu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4685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dirty="0" smtClean="0"/>
              <a:t>Hvernig á að svara ritgerðaspurningum?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is-IS" smtClean="0"/>
              <a:t>Lestu spurninguna mjög vel og vertu klár á því hvað er verið að biðja um</a:t>
            </a:r>
          </a:p>
          <a:p>
            <a:pPr eaLnBrk="1" hangingPunct="1"/>
            <a:endParaRPr lang="is-IS" smtClean="0"/>
          </a:p>
          <a:p>
            <a:pPr eaLnBrk="1" hangingPunct="1"/>
            <a:r>
              <a:rPr lang="is-IS" smtClean="0"/>
              <a:t>Gerðu beinagrind að svari</a:t>
            </a:r>
          </a:p>
          <a:p>
            <a:pPr eaLnBrk="1" hangingPunct="1">
              <a:buFont typeface="Wingdings" pitchFamily="2" charset="2"/>
              <a:buNone/>
            </a:pPr>
            <a:endParaRPr lang="is-IS" smtClean="0"/>
          </a:p>
          <a:p>
            <a:pPr eaLnBrk="1" hangingPunct="1"/>
            <a:r>
              <a:rPr lang="is-IS" smtClean="0"/>
              <a:t>Leggðu áherslu á að svara skýrt og markvisst og gættu þess að teygja ekki lopann í svörum þínum – ath. staðreyndir og rökstuðning</a:t>
            </a:r>
          </a:p>
          <a:p>
            <a:pPr eaLnBrk="1" hangingPunct="1"/>
            <a:endParaRPr lang="is-IS" smtClean="0"/>
          </a:p>
          <a:p>
            <a:pPr eaLnBrk="1" hangingPunct="1"/>
            <a:r>
              <a:rPr lang="is-IS" smtClean="0"/>
              <a:t>Gott er að skilja eftir autt pláss á eftir spurningu þannig að þú getir bætt við hana síðar í prófinu ef þú vilt</a:t>
            </a:r>
          </a:p>
        </p:txBody>
      </p:sp>
    </p:spTree>
    <p:extLst>
      <p:ext uri="{BB962C8B-B14F-4D97-AF65-F5344CB8AC3E}">
        <p14:creationId xmlns:p14="http://schemas.microsoft.com/office/powerpoint/2010/main" val="202242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12</TotalTime>
  <Words>458</Words>
  <Application>Microsoft Office PowerPoint</Application>
  <PresentationFormat>On-screen Show (4:3)</PresentationFormat>
  <Paragraphs>66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Clarity</vt:lpstr>
      <vt:lpstr>Prófundirbúningur og próftaka</vt:lpstr>
      <vt:lpstr>Skipulagning og námstækni</vt:lpstr>
      <vt:lpstr>4 vikur í próf – hvar á ég að byrja?</vt:lpstr>
      <vt:lpstr>Persónulegur undirbúningur fyrir próf</vt:lpstr>
      <vt:lpstr>Próftækni</vt:lpstr>
      <vt:lpstr>Próftækni frh.</vt:lpstr>
      <vt:lpstr>Hvernig á að svara krossaspurningum?</vt:lpstr>
      <vt:lpstr>Hvernig á að svara ritgerðaspurningum?</vt:lpstr>
    </vt:vector>
  </TitlesOfParts>
  <Company>Grunnskólar Fjarðabyggðar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Prófundirbúningur og próftaka</dc:title>
  <dc:creator>Brynja Garðarsdóttir</dc:creator>
  <cp:lastModifiedBy>Brynja Garðarsdóttir</cp:lastModifiedBy>
  <cp:revision>5</cp:revision>
  <dcterms:created xsi:type="dcterms:W3CDTF">2011-02-01T14:45:04Z</dcterms:created>
  <dcterms:modified xsi:type="dcterms:W3CDTF">2012-10-11T12:10:27Z</dcterms:modified>
</cp:coreProperties>
</file>